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638E0-B765-44DA-AB28-51781B4A891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638E0-B765-44DA-AB28-51781B4A891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638E0-B765-44DA-AB28-51781B4A891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638E0-B765-44DA-AB28-51781B4A891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638E0-B765-44DA-AB28-51781B4A891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638E0-B765-44DA-AB28-51781B4A891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638E0-B765-44DA-AB28-51781B4A891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638E0-B765-44DA-AB28-51781B4A891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38E0-B765-44DA-AB28-51781B4A891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638E0-B765-44DA-AB28-51781B4A891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638E0-B765-44DA-AB28-51781B4A891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E3163-4068-4DB3-BCCE-F85BEE08C0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638E0-B765-44DA-AB28-51781B4A891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E3163-4068-4DB3-BCCE-F85BEE08C0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2133600"/>
            <a:ext cx="4191000" cy="2228850"/>
          </a:xfrm>
        </p:spPr>
        <p:txBody>
          <a:bodyPr>
            <a:normAutofit fontScale="90000"/>
          </a:bodyPr>
          <a:lstStyle/>
          <a:p>
            <a:r>
              <a:rPr lang="en-US" dirty="0" smtClean="0"/>
              <a:t>Lab Safety Procedures </a:t>
            </a:r>
            <a:br>
              <a:rPr lang="en-US" dirty="0" smtClean="0"/>
            </a:br>
            <a:r>
              <a:rPr lang="en-US" dirty="0" smtClean="0"/>
              <a:t>&amp; </a:t>
            </a:r>
            <a:br>
              <a:rPr lang="en-US" dirty="0" smtClean="0"/>
            </a:br>
            <a:r>
              <a:rPr lang="en-US" dirty="0" smtClean="0"/>
              <a:t>Use of Safety Equipment</a:t>
            </a:r>
            <a:endParaRPr lang="en-US" dirty="0"/>
          </a:p>
        </p:txBody>
      </p:sp>
      <p:pic>
        <p:nvPicPr>
          <p:cNvPr id="2050" name="Picture 2" descr="http://mail.colonial.net/%7Ehkaiter/A_IMAGES/labsafetyb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990600"/>
            <a:ext cx="3901439"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Glass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953000" y="1371600"/>
            <a:ext cx="3810000" cy="5080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33400" y="1371600"/>
            <a:ext cx="3581400" cy="4775200"/>
          </a:xfrm>
          <a:prstGeom prst="rect">
            <a:avLst/>
          </a:prstGeom>
          <a:noFill/>
          <a:ln w="9525">
            <a:noFill/>
            <a:miter lim="800000"/>
            <a:headEnd/>
            <a:tailEnd/>
          </a:ln>
          <a:effectLst/>
        </p:spPr>
      </p:pic>
      <p:sp>
        <p:nvSpPr>
          <p:cNvPr id="6" name="TextBox 5"/>
          <p:cNvSpPr txBox="1"/>
          <p:nvPr/>
        </p:nvSpPr>
        <p:spPr>
          <a:xfrm>
            <a:off x="1295400" y="6150114"/>
            <a:ext cx="1981200" cy="707886"/>
          </a:xfrm>
          <a:prstGeom prst="rect">
            <a:avLst/>
          </a:prstGeom>
          <a:noFill/>
        </p:spPr>
        <p:txBody>
          <a:bodyPr wrap="square" rtlCol="0">
            <a:spAutoFit/>
          </a:bodyPr>
          <a:lstStyle/>
          <a:p>
            <a:r>
              <a:rPr lang="en-US" sz="4000" dirty="0" smtClean="0"/>
              <a:t>Amanda</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enceessentials.com.au/images/uploads/products/144087_-_Wash_Bottle_Isopropanol.jpg"/>
          <p:cNvPicPr>
            <a:picLocks noChangeAspect="1" noChangeArrowheads="1"/>
          </p:cNvPicPr>
          <p:nvPr/>
        </p:nvPicPr>
        <p:blipFill>
          <a:blip r:embed="rId2" cstate="print"/>
          <a:srcRect/>
          <a:stretch>
            <a:fillRect/>
          </a:stretch>
        </p:blipFill>
        <p:spPr bwMode="auto">
          <a:xfrm>
            <a:off x="7620000" y="2819400"/>
            <a:ext cx="1524000" cy="2519008"/>
          </a:xfrm>
          <a:prstGeom prst="rect">
            <a:avLst/>
          </a:prstGeom>
          <a:noFill/>
        </p:spPr>
      </p:pic>
      <p:sp>
        <p:nvSpPr>
          <p:cNvPr id="2" name="Title 1"/>
          <p:cNvSpPr>
            <a:spLocks noGrp="1"/>
          </p:cNvSpPr>
          <p:nvPr>
            <p:ph type="title"/>
          </p:nvPr>
        </p:nvSpPr>
        <p:spPr/>
        <p:txBody>
          <a:bodyPr/>
          <a:lstStyle/>
          <a:p>
            <a:r>
              <a:rPr lang="en-US" dirty="0" smtClean="0"/>
              <a:t>“Prepared Glassware”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Tap water has many contaminates that will interfere with your laboratory results. Tap water must be rinsed away with distilled water. </a:t>
            </a:r>
          </a:p>
          <a:p>
            <a:pPr>
              <a:buNone/>
            </a:pPr>
            <a:r>
              <a:rPr lang="en-US" dirty="0" smtClean="0"/>
              <a:t>	To prepare glassware:</a:t>
            </a:r>
          </a:p>
          <a:p>
            <a:pPr>
              <a:buNone/>
            </a:pPr>
            <a:r>
              <a:rPr lang="en-US" dirty="0"/>
              <a:t>	</a:t>
            </a:r>
            <a:r>
              <a:rPr lang="en-US" dirty="0" smtClean="0"/>
              <a:t>1) Wash with brush and soapy water</a:t>
            </a:r>
          </a:p>
          <a:p>
            <a:pPr>
              <a:buNone/>
            </a:pPr>
            <a:r>
              <a:rPr lang="en-US" dirty="0"/>
              <a:t>	</a:t>
            </a:r>
            <a:r>
              <a:rPr lang="en-US" dirty="0" smtClean="0"/>
              <a:t>2) Rinse well with tap water</a:t>
            </a:r>
          </a:p>
          <a:p>
            <a:pPr>
              <a:buNone/>
            </a:pPr>
            <a:r>
              <a:rPr lang="en-US" dirty="0"/>
              <a:t>	</a:t>
            </a:r>
            <a:r>
              <a:rPr lang="en-US" dirty="0" smtClean="0"/>
              <a:t>3) Give it a final rinse with a SMALL amount of 	distilled water from a wash bottle.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5800" y="533400"/>
            <a:ext cx="5150556" cy="6079626"/>
          </a:xfrm>
          <a:prstGeom prst="rect">
            <a:avLst/>
          </a:prstGeom>
          <a:noFill/>
          <a:ln w="9525">
            <a:noFill/>
            <a:miter lim="800000"/>
            <a:headEnd/>
            <a:tailEnd/>
          </a:ln>
          <a:effectLst/>
        </p:spPr>
      </p:pic>
      <p:sp>
        <p:nvSpPr>
          <p:cNvPr id="3" name="TextBox 2"/>
          <p:cNvSpPr txBox="1"/>
          <p:nvPr/>
        </p:nvSpPr>
        <p:spPr>
          <a:xfrm>
            <a:off x="6172200" y="990600"/>
            <a:ext cx="2743200" cy="4893647"/>
          </a:xfrm>
          <a:prstGeom prst="rect">
            <a:avLst/>
          </a:prstGeom>
          <a:noFill/>
        </p:spPr>
        <p:txBody>
          <a:bodyPr wrap="square" rtlCol="0">
            <a:spAutoFit/>
          </a:bodyPr>
          <a:lstStyle/>
          <a:p>
            <a:r>
              <a:rPr lang="en-US" sz="2400" b="1" u="sng" dirty="0" smtClean="0"/>
              <a:t>Fume Hood</a:t>
            </a:r>
          </a:p>
          <a:p>
            <a:endParaRPr lang="en-US" sz="2400" dirty="0"/>
          </a:p>
          <a:p>
            <a:r>
              <a:rPr lang="en-US" sz="2400" dirty="0" smtClean="0"/>
              <a:t>Use when conducting experiments that involve:</a:t>
            </a:r>
          </a:p>
          <a:p>
            <a:pPr marL="342900" indent="-342900">
              <a:buAutoNum type="arabicParenR"/>
            </a:pPr>
            <a:r>
              <a:rPr lang="en-US" sz="2400" dirty="0" smtClean="0"/>
              <a:t>the production of smoke.</a:t>
            </a:r>
          </a:p>
          <a:p>
            <a:pPr marL="342900" indent="-342900">
              <a:buAutoNum type="arabicParenR"/>
            </a:pPr>
            <a:r>
              <a:rPr lang="en-US" sz="2400" dirty="0" smtClean="0"/>
              <a:t>the production of poisonous gas.</a:t>
            </a:r>
          </a:p>
          <a:p>
            <a:pPr marL="342900" indent="-342900">
              <a:buAutoNum type="arabicParenR"/>
            </a:pPr>
            <a:r>
              <a:rPr lang="en-US" sz="2400" dirty="0" smtClean="0"/>
              <a:t>the release of vapors that are flammable.</a:t>
            </a:r>
            <a:endParaRPr lang="en-US" sz="2400" dirty="0"/>
          </a:p>
        </p:txBody>
      </p:sp>
    </p:spTree>
    <p:extLst>
      <p:ext uri="{BB962C8B-B14F-4D97-AF65-F5344CB8AC3E}">
        <p14:creationId xmlns:p14="http://schemas.microsoft.com/office/powerpoint/2010/main" val="374462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69166"/>
            <a:ext cx="8229600" cy="838200"/>
          </a:xfrm>
        </p:spPr>
        <p:txBody>
          <a:bodyPr/>
          <a:lstStyle/>
          <a:p>
            <a:r>
              <a:rPr lang="en-US" dirty="0" smtClean="0"/>
              <a:t>Chemical Spills on Skin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969" y="3495821"/>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01" y="1208649"/>
            <a:ext cx="526694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53575" y="914400"/>
            <a:ext cx="3657600" cy="2677656"/>
          </a:xfrm>
          <a:prstGeom prst="rect">
            <a:avLst/>
          </a:prstGeom>
          <a:noFill/>
        </p:spPr>
        <p:txBody>
          <a:bodyPr wrap="square" rtlCol="0">
            <a:spAutoFit/>
          </a:bodyPr>
          <a:lstStyle/>
          <a:p>
            <a:pPr marL="342900" indent="-342900">
              <a:buAutoNum type="arabicPeriod"/>
            </a:pPr>
            <a:r>
              <a:rPr lang="en-US" sz="2400" b="1" u="sng" dirty="0" smtClean="0"/>
              <a:t>Rinse</a:t>
            </a:r>
            <a:r>
              <a:rPr lang="en-US" sz="2400" b="1" dirty="0" smtClean="0"/>
              <a:t> skin immediately with running water to avoid a chemical burn.</a:t>
            </a:r>
          </a:p>
          <a:p>
            <a:pPr marL="342900" indent="-342900">
              <a:buAutoNum type="arabicPeriod"/>
            </a:pPr>
            <a:r>
              <a:rPr lang="en-US" sz="2400" b="1" dirty="0" smtClean="0"/>
              <a:t>Call teacher over to  determine how many minutes you should rinse the affected area.</a:t>
            </a:r>
            <a:endParaRPr lang="en-US" sz="2400" b="1" dirty="0"/>
          </a:p>
        </p:txBody>
      </p:sp>
    </p:spTree>
    <p:extLst>
      <p:ext uri="{BB962C8B-B14F-4D97-AF65-F5344CB8AC3E}">
        <p14:creationId xmlns:p14="http://schemas.microsoft.com/office/powerpoint/2010/main" val="387812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Wash Station</a:t>
            </a:r>
            <a:endParaRPr lang="en-US" dirty="0"/>
          </a:p>
        </p:txBody>
      </p:sp>
      <p:pic>
        <p:nvPicPr>
          <p:cNvPr id="4" name="Content Placeholder 3" descr="41QATACF1dL._SL500_AA300_.jpg"/>
          <p:cNvPicPr>
            <a:picLocks noGrp="1" noChangeAspect="1"/>
          </p:cNvPicPr>
          <p:nvPr>
            <p:ph idx="1"/>
          </p:nvPr>
        </p:nvPicPr>
        <p:blipFill>
          <a:blip r:embed="rId2" cstate="print"/>
          <a:stretch>
            <a:fillRect/>
          </a:stretch>
        </p:blipFill>
        <p:spPr>
          <a:xfrm>
            <a:off x="228600" y="1295400"/>
            <a:ext cx="4518819" cy="4518819"/>
          </a:xfrm>
        </p:spPr>
      </p:pic>
      <p:pic>
        <p:nvPicPr>
          <p:cNvPr id="1026" name="Picture 2" descr="http://www.enware.com.au/Images/UserUploadedImages/25/ILoad8459__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582" y="15240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Contact Wearers – You are at even greater risk when you don’t wear your goggles!!!</a:t>
            </a:r>
            <a:endParaRPr lang="en-US" dirty="0"/>
          </a:p>
        </p:txBody>
      </p:sp>
      <p:pic>
        <p:nvPicPr>
          <p:cNvPr id="4" name="Content Placeholder 3" descr="contact-lens.jpg"/>
          <p:cNvPicPr>
            <a:picLocks noGrp="1" noChangeAspect="1"/>
          </p:cNvPicPr>
          <p:nvPr>
            <p:ph idx="1"/>
          </p:nvPr>
        </p:nvPicPr>
        <p:blipFill>
          <a:blip r:embed="rId2" cstate="print"/>
          <a:stretch>
            <a:fillRect/>
          </a:stretch>
        </p:blipFill>
        <p:spPr>
          <a:xfrm>
            <a:off x="685800" y="1447800"/>
            <a:ext cx="7593287" cy="565608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Shower</a:t>
            </a:r>
            <a:endParaRPr lang="en-US" dirty="0"/>
          </a:p>
        </p:txBody>
      </p:sp>
      <p:pic>
        <p:nvPicPr>
          <p:cNvPr id="4" name="Content Placeholder 3" descr="full-body-cast.jpg"/>
          <p:cNvPicPr>
            <a:picLocks noGrp="1" noChangeAspect="1"/>
          </p:cNvPicPr>
          <p:nvPr>
            <p:ph idx="1"/>
          </p:nvPr>
        </p:nvPicPr>
        <p:blipFill>
          <a:blip r:embed="rId2" cstate="print"/>
          <a:stretch>
            <a:fillRect/>
          </a:stretch>
        </p:blipFill>
        <p:spPr>
          <a:xfrm>
            <a:off x="0" y="1524000"/>
            <a:ext cx="7207876" cy="5562600"/>
          </a:xfrm>
        </p:spPr>
      </p:pic>
      <p:sp>
        <p:nvSpPr>
          <p:cNvPr id="5" name="TextBox 4"/>
          <p:cNvSpPr txBox="1"/>
          <p:nvPr/>
        </p:nvSpPr>
        <p:spPr>
          <a:xfrm>
            <a:off x="7086600" y="1371600"/>
            <a:ext cx="2057400" cy="5262979"/>
          </a:xfrm>
          <a:prstGeom prst="rect">
            <a:avLst/>
          </a:prstGeom>
          <a:noFill/>
        </p:spPr>
        <p:txBody>
          <a:bodyPr wrap="square" rtlCol="0">
            <a:spAutoFit/>
          </a:bodyPr>
          <a:lstStyle/>
          <a:p>
            <a:r>
              <a:rPr lang="en-US" sz="2800" dirty="0" smtClean="0"/>
              <a:t>The  last person who pulled the safety shower just for fun!  They went on a 10 day vacation after they cleaned up Lake Bethke!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Shower</a:t>
            </a:r>
            <a:endParaRPr lang="en-US" dirty="0"/>
          </a:p>
        </p:txBody>
      </p:sp>
      <p:pic>
        <p:nvPicPr>
          <p:cNvPr id="4" name="Content Placeholder 3" descr="se870 running.jpg"/>
          <p:cNvPicPr>
            <a:picLocks noGrp="1" noChangeAspect="1"/>
          </p:cNvPicPr>
          <p:nvPr>
            <p:ph idx="1"/>
          </p:nvPr>
        </p:nvPicPr>
        <p:blipFill>
          <a:blip r:embed="rId2" cstate="print"/>
          <a:stretch>
            <a:fillRect/>
          </a:stretch>
        </p:blipFill>
        <p:spPr>
          <a:xfrm>
            <a:off x="1676400" y="1066800"/>
            <a:ext cx="5294376" cy="606540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113ae__92731_zoom.jpg"/>
          <p:cNvPicPr>
            <a:picLocks noChangeAspect="1"/>
          </p:cNvPicPr>
          <p:nvPr/>
        </p:nvPicPr>
        <p:blipFill>
          <a:blip r:embed="rId2" cstate="print"/>
          <a:stretch>
            <a:fillRect/>
          </a:stretch>
        </p:blipFill>
        <p:spPr>
          <a:xfrm>
            <a:off x="2628900" y="2895600"/>
            <a:ext cx="6515100" cy="3962400"/>
          </a:xfrm>
          <a:prstGeom prst="rect">
            <a:avLst/>
          </a:prstGeom>
        </p:spPr>
      </p:pic>
      <p:sp>
        <p:nvSpPr>
          <p:cNvPr id="2" name="Title 1"/>
          <p:cNvSpPr>
            <a:spLocks noGrp="1"/>
          </p:cNvSpPr>
          <p:nvPr>
            <p:ph type="title"/>
          </p:nvPr>
        </p:nvSpPr>
        <p:spPr>
          <a:xfrm>
            <a:off x="457200" y="0"/>
            <a:ext cx="8229600" cy="838200"/>
          </a:xfrm>
        </p:spPr>
        <p:txBody>
          <a:bodyPr/>
          <a:lstStyle/>
          <a:p>
            <a:r>
              <a:rPr lang="en-US" dirty="0" smtClean="0"/>
              <a:t>Chemical </a:t>
            </a:r>
            <a:r>
              <a:rPr lang="en-US" dirty="0" smtClean="0"/>
              <a:t>Spills</a:t>
            </a:r>
            <a:endParaRPr lang="en-US" dirty="0"/>
          </a:p>
        </p:txBody>
      </p:sp>
      <p:sp>
        <p:nvSpPr>
          <p:cNvPr id="3" name="Content Placeholder 2"/>
          <p:cNvSpPr>
            <a:spLocks noGrp="1"/>
          </p:cNvSpPr>
          <p:nvPr>
            <p:ph idx="1"/>
          </p:nvPr>
        </p:nvSpPr>
        <p:spPr>
          <a:xfrm>
            <a:off x="-228600" y="457200"/>
            <a:ext cx="9372600" cy="6096000"/>
          </a:xfrm>
        </p:spPr>
        <p:txBody>
          <a:bodyPr>
            <a:normAutofit lnSpcReduction="10000"/>
          </a:bodyPr>
          <a:lstStyle/>
          <a:p>
            <a:pPr>
              <a:buNone/>
            </a:pPr>
            <a:r>
              <a:rPr lang="en-US" dirty="0"/>
              <a:t>	</a:t>
            </a:r>
            <a:r>
              <a:rPr lang="en-US" dirty="0" smtClean="0"/>
              <a:t>Large Spills:  </a:t>
            </a:r>
          </a:p>
          <a:p>
            <a:pPr>
              <a:buNone/>
            </a:pPr>
            <a:r>
              <a:rPr lang="en-US" dirty="0"/>
              <a:t>	</a:t>
            </a:r>
            <a:r>
              <a:rPr lang="en-US" sz="2800" dirty="0" smtClean="0"/>
              <a:t>1. </a:t>
            </a:r>
            <a:r>
              <a:rPr lang="en-US" sz="2800" dirty="0" smtClean="0"/>
              <a:t>Guard the spill and contain </a:t>
            </a:r>
            <a:r>
              <a:rPr lang="en-US" sz="2800" dirty="0" smtClean="0"/>
              <a:t>the spill with kitty litter.</a:t>
            </a:r>
          </a:p>
          <a:p>
            <a:pPr>
              <a:buNone/>
            </a:pPr>
            <a:r>
              <a:rPr lang="en-US" sz="2800" dirty="0"/>
              <a:t>	</a:t>
            </a:r>
            <a:r>
              <a:rPr lang="en-US" sz="2800" dirty="0" smtClean="0"/>
              <a:t>2. </a:t>
            </a:r>
            <a:r>
              <a:rPr lang="en-US" sz="2800" dirty="0" smtClean="0"/>
              <a:t>If acid,  neutralize </a:t>
            </a:r>
            <a:r>
              <a:rPr lang="en-US" sz="2800" dirty="0" smtClean="0"/>
              <a:t>with baking soda (sodium bicarbonate</a:t>
            </a:r>
            <a:r>
              <a:rPr lang="en-US" sz="2800" dirty="0" smtClean="0"/>
              <a:t>).      </a:t>
            </a:r>
          </a:p>
          <a:p>
            <a:pPr>
              <a:buNone/>
            </a:pPr>
            <a:r>
              <a:rPr lang="en-US" sz="2800" dirty="0"/>
              <a:t> </a:t>
            </a:r>
            <a:r>
              <a:rPr lang="en-US" sz="2800" dirty="0" smtClean="0"/>
              <a:t>    </a:t>
            </a:r>
            <a:r>
              <a:rPr lang="en-US" sz="2800" dirty="0" smtClean="0"/>
              <a:t>   If not acid, ask teacher if it needs additional treatment.</a:t>
            </a:r>
            <a:endParaRPr lang="en-US" sz="2800" dirty="0" smtClean="0"/>
          </a:p>
          <a:p>
            <a:pPr>
              <a:buNone/>
            </a:pPr>
            <a:r>
              <a:rPr lang="en-US" sz="2800" dirty="0"/>
              <a:t>	</a:t>
            </a:r>
            <a:r>
              <a:rPr lang="en-US" sz="2800" dirty="0" smtClean="0"/>
              <a:t>3. Sweep up and put in garbage can.</a:t>
            </a:r>
          </a:p>
          <a:p>
            <a:pPr>
              <a:buNone/>
            </a:pPr>
            <a:endParaRPr lang="en-US" dirty="0"/>
          </a:p>
          <a:p>
            <a:pPr>
              <a:buNone/>
            </a:pPr>
            <a:r>
              <a:rPr lang="en-US" dirty="0" smtClean="0"/>
              <a:t>	Small Spills:</a:t>
            </a:r>
          </a:p>
          <a:p>
            <a:pPr>
              <a:buNone/>
            </a:pPr>
            <a:r>
              <a:rPr lang="en-US" dirty="0"/>
              <a:t>	</a:t>
            </a:r>
            <a:r>
              <a:rPr lang="en-US" dirty="0" smtClean="0"/>
              <a:t>1. </a:t>
            </a:r>
            <a:r>
              <a:rPr lang="en-US" dirty="0" smtClean="0"/>
              <a:t>If acid, sprinkle </a:t>
            </a:r>
            <a:r>
              <a:rPr lang="en-US" dirty="0" smtClean="0"/>
              <a:t>with </a:t>
            </a:r>
          </a:p>
          <a:p>
            <a:pPr>
              <a:buNone/>
            </a:pPr>
            <a:r>
              <a:rPr lang="en-US" dirty="0"/>
              <a:t> </a:t>
            </a:r>
            <a:r>
              <a:rPr lang="en-US" dirty="0" smtClean="0"/>
              <a:t>       baking soda</a:t>
            </a:r>
          </a:p>
          <a:p>
            <a:pPr>
              <a:buNone/>
            </a:pPr>
            <a:r>
              <a:rPr lang="en-US" dirty="0"/>
              <a:t>	</a:t>
            </a:r>
            <a:r>
              <a:rPr lang="en-US" dirty="0" smtClean="0"/>
              <a:t>2. Wipe up with </a:t>
            </a:r>
          </a:p>
          <a:p>
            <a:pPr>
              <a:buNone/>
            </a:pPr>
            <a:r>
              <a:rPr lang="en-US" dirty="0"/>
              <a:t> </a:t>
            </a:r>
            <a:r>
              <a:rPr lang="en-US" dirty="0" smtClean="0"/>
              <a:t>       </a:t>
            </a:r>
            <a:r>
              <a:rPr lang="en-US" b="1" u="sng" dirty="0" smtClean="0"/>
              <a:t>wet</a:t>
            </a:r>
            <a:r>
              <a:rPr lang="en-US" dirty="0" smtClean="0"/>
              <a:t> paper towel.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ronBlack_3340_M.jpg"/>
          <p:cNvPicPr>
            <a:picLocks noChangeAspect="1"/>
          </p:cNvPicPr>
          <p:nvPr/>
        </p:nvPicPr>
        <p:blipFill>
          <a:blip r:embed="rId2" cstate="print"/>
          <a:stretch>
            <a:fillRect/>
          </a:stretch>
        </p:blipFill>
        <p:spPr>
          <a:xfrm>
            <a:off x="20782" y="641301"/>
            <a:ext cx="1988058" cy="3369590"/>
          </a:xfrm>
          <a:prstGeom prst="rect">
            <a:avLst/>
          </a:prstGeom>
        </p:spPr>
      </p:pic>
      <p:pic>
        <p:nvPicPr>
          <p:cNvPr id="5" name="Picture 4" descr="thumbnail.aspx.jpg"/>
          <p:cNvPicPr>
            <a:picLocks noChangeAspect="1"/>
          </p:cNvPicPr>
          <p:nvPr/>
        </p:nvPicPr>
        <p:blipFill>
          <a:blip r:embed="rId3" cstate="print"/>
          <a:stretch>
            <a:fillRect/>
          </a:stretch>
        </p:blipFill>
        <p:spPr>
          <a:xfrm>
            <a:off x="2286000" y="1739591"/>
            <a:ext cx="1981200" cy="1981200"/>
          </a:xfrm>
          <a:prstGeom prst="rect">
            <a:avLst/>
          </a:prstGeom>
        </p:spPr>
      </p:pic>
      <p:pic>
        <p:nvPicPr>
          <p:cNvPr id="1026" name="Picture 2" descr="https://encrypted-tbn0.gstatic.com/images?q=tbn:ANd9GcQ7rPlGwY1IcjPCPcTHh4As_HbQoZWhFC51_eZ-1v5yzKMfmTPk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7200"/>
            <a:ext cx="3962400" cy="51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5019675" cy="1981200"/>
          </a:xfrm>
        </p:spPr>
        <p:txBody>
          <a:bodyPr>
            <a:normAutofit fontScale="90000"/>
          </a:bodyPr>
          <a:lstStyle/>
          <a:p>
            <a:pPr algn="r"/>
            <a:r>
              <a:rPr lang="en-US" sz="3200" dirty="0" smtClean="0"/>
              <a:t>What two pieces of safety gear </a:t>
            </a:r>
            <a:br>
              <a:rPr lang="en-US" sz="3200" dirty="0" smtClean="0"/>
            </a:br>
            <a:r>
              <a:rPr lang="en-US" sz="3200" dirty="0"/>
              <a:t> </a:t>
            </a:r>
            <a:r>
              <a:rPr lang="en-US" sz="3200" dirty="0" smtClean="0"/>
              <a:t>            must  you </a:t>
            </a:r>
            <a:r>
              <a:rPr lang="en-US" sz="3200" b="1" dirty="0" smtClean="0"/>
              <a:t>ALWAYS</a:t>
            </a:r>
            <a:r>
              <a:rPr lang="en-US" sz="3200" dirty="0" smtClean="0"/>
              <a:t> wear when working in lab?</a:t>
            </a:r>
            <a:endParaRPr lang="en-US" sz="3200" dirty="0"/>
          </a:p>
        </p:txBody>
      </p:sp>
      <p:sp>
        <p:nvSpPr>
          <p:cNvPr id="3" name="Content Placeholder 2"/>
          <p:cNvSpPr>
            <a:spLocks noGrp="1"/>
          </p:cNvSpPr>
          <p:nvPr>
            <p:ph idx="1"/>
          </p:nvPr>
        </p:nvSpPr>
        <p:spPr>
          <a:xfrm>
            <a:off x="152400" y="1981200"/>
            <a:ext cx="5562600" cy="4876800"/>
          </a:xfrm>
        </p:spPr>
        <p:txBody>
          <a:bodyPr>
            <a:normAutofit fontScale="92500" lnSpcReduction="10000"/>
          </a:bodyPr>
          <a:lstStyle/>
          <a:p>
            <a:pPr>
              <a:buNone/>
            </a:pPr>
            <a:r>
              <a:rPr lang="en-US" dirty="0"/>
              <a:t>	</a:t>
            </a:r>
            <a:r>
              <a:rPr lang="en-US" dirty="0" smtClean="0"/>
              <a:t>		</a:t>
            </a:r>
          </a:p>
          <a:p>
            <a:pPr>
              <a:buNone/>
            </a:pPr>
            <a:endParaRPr lang="en-US" dirty="0" smtClean="0"/>
          </a:p>
          <a:p>
            <a:pPr>
              <a:buNone/>
            </a:pPr>
            <a:endParaRPr lang="en-US" dirty="0"/>
          </a:p>
          <a:p>
            <a:pPr>
              <a:buNone/>
            </a:pPr>
            <a:endParaRPr lang="en-US" dirty="0"/>
          </a:p>
          <a:p>
            <a:pPr>
              <a:buNone/>
            </a:pPr>
            <a:r>
              <a:rPr lang="en-US" sz="3000" dirty="0" smtClean="0"/>
              <a:t>**Goggles will always be sanitized but dirt and grime may remain. To clean, rinse with water and hand soap and DRY WITH THE COTTON TOWEL found on top of the goggle cabinet! Paper towels are coarse and will scratch the lenses.</a:t>
            </a:r>
          </a:p>
        </p:txBody>
      </p:sp>
      <p:sp>
        <p:nvSpPr>
          <p:cNvPr id="6" name="TextBox 5"/>
          <p:cNvSpPr txBox="1"/>
          <p:nvPr/>
        </p:nvSpPr>
        <p:spPr>
          <a:xfrm>
            <a:off x="5801751" y="5574955"/>
            <a:ext cx="3124200" cy="1200329"/>
          </a:xfrm>
          <a:prstGeom prst="rect">
            <a:avLst/>
          </a:prstGeom>
          <a:noFill/>
        </p:spPr>
        <p:txBody>
          <a:bodyPr wrap="square" rtlCol="0">
            <a:spAutoFit/>
          </a:bodyPr>
          <a:lstStyle/>
          <a:p>
            <a:r>
              <a:rPr lang="en-US" dirty="0" smtClean="0"/>
              <a:t>If you do not wear your apron and you spill on your clothing, we must remove your clothing to rinse the affected skin!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22615</TotalTime>
  <Words>153</Words>
  <Application>Microsoft Office PowerPoint</Application>
  <PresentationFormat>On-screen Show (4:3)</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Lab Safety Procedures  &amp;  Use of Safety Equipment</vt:lpstr>
      <vt:lpstr>PowerPoint Presentation</vt:lpstr>
      <vt:lpstr>Chemical Spills on Skin</vt:lpstr>
      <vt:lpstr>Eye Wash Station</vt:lpstr>
      <vt:lpstr>Contact Wearers – You are at even greater risk when you don’t wear your goggles!!!</vt:lpstr>
      <vt:lpstr>“SAFETY” Shower</vt:lpstr>
      <vt:lpstr>Safety Shower</vt:lpstr>
      <vt:lpstr>Chemical Spills</vt:lpstr>
      <vt:lpstr>What two pieces of safety gear               must  you ALWAYS wear when working in lab?</vt:lpstr>
      <vt:lpstr>Broken Glass</vt:lpstr>
      <vt:lpstr>“Prepared Glassware”</vt:lpstr>
    </vt:vector>
  </TitlesOfParts>
  <Company>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 Procedures  &amp;  Use of Safety Equipment</dc:title>
  <dc:creator>beth_Bethke</dc:creator>
  <cp:lastModifiedBy>user</cp:lastModifiedBy>
  <cp:revision>24</cp:revision>
  <dcterms:created xsi:type="dcterms:W3CDTF">2012-09-05T20:00:40Z</dcterms:created>
  <dcterms:modified xsi:type="dcterms:W3CDTF">2015-09-10T16:23:36Z</dcterms:modified>
</cp:coreProperties>
</file>